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33"/>
  </p:notesMasterIdLst>
  <p:handoutMasterIdLst>
    <p:handoutMasterId r:id="rId134"/>
  </p:handoutMasterIdLst>
  <p:sldIdLst>
    <p:sldId id="318" r:id="rId5"/>
    <p:sldId id="377" r:id="rId6"/>
    <p:sldId id="361" r:id="rId7"/>
    <p:sldId id="362" r:id="rId8"/>
    <p:sldId id="354" r:id="rId9"/>
    <p:sldId id="356" r:id="rId10"/>
    <p:sldId id="363" r:id="rId11"/>
    <p:sldId id="386" r:id="rId12"/>
    <p:sldId id="407" r:id="rId13"/>
    <p:sldId id="385" r:id="rId14"/>
    <p:sldId id="395" r:id="rId15"/>
    <p:sldId id="393" r:id="rId16"/>
    <p:sldId id="396" r:id="rId17"/>
    <p:sldId id="402" r:id="rId18"/>
    <p:sldId id="403" r:id="rId19"/>
    <p:sldId id="405" r:id="rId20"/>
    <p:sldId id="404" r:id="rId21"/>
    <p:sldId id="364" r:id="rId22"/>
    <p:sldId id="389" r:id="rId23"/>
    <p:sldId id="390" r:id="rId24"/>
    <p:sldId id="397" r:id="rId25"/>
    <p:sldId id="401" r:id="rId26"/>
    <p:sldId id="398" r:id="rId27"/>
    <p:sldId id="399" r:id="rId28"/>
    <p:sldId id="406" r:id="rId29"/>
    <p:sldId id="394" r:id="rId30"/>
    <p:sldId id="367" r:id="rId31"/>
    <p:sldId id="365" r:id="rId32"/>
    <p:sldId id="376" r:id="rId33"/>
    <p:sldId id="373" r:id="rId34"/>
    <p:sldId id="374" r:id="rId35"/>
    <p:sldId id="375" r:id="rId36"/>
    <p:sldId id="372" r:id="rId37"/>
    <p:sldId id="366" r:id="rId38"/>
    <p:sldId id="324" r:id="rId39"/>
    <p:sldId id="325" r:id="rId40"/>
    <p:sldId id="326" r:id="rId41"/>
    <p:sldId id="327" r:id="rId42"/>
    <p:sldId id="257" r:id="rId43"/>
    <p:sldId id="258" r:id="rId44"/>
    <p:sldId id="260" r:id="rId45"/>
    <p:sldId id="259" r:id="rId46"/>
    <p:sldId id="261"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300" r:id="rId60"/>
    <p:sldId id="275" r:id="rId61"/>
    <p:sldId id="276" r:id="rId62"/>
    <p:sldId id="349" r:id="rId63"/>
    <p:sldId id="277" r:id="rId64"/>
    <p:sldId id="278" r:id="rId65"/>
    <p:sldId id="279" r:id="rId66"/>
    <p:sldId id="280" r:id="rId67"/>
    <p:sldId id="281" r:id="rId68"/>
    <p:sldId id="282" r:id="rId69"/>
    <p:sldId id="342" r:id="rId70"/>
    <p:sldId id="283" r:id="rId71"/>
    <p:sldId id="284" r:id="rId72"/>
    <p:sldId id="285" r:id="rId73"/>
    <p:sldId id="286" r:id="rId74"/>
    <p:sldId id="346" r:id="rId75"/>
    <p:sldId id="350" r:id="rId76"/>
    <p:sldId id="338" r:id="rId77"/>
    <p:sldId id="370" r:id="rId78"/>
    <p:sldId id="347" r:id="rId79"/>
    <p:sldId id="287" r:id="rId80"/>
    <p:sldId id="288" r:id="rId81"/>
    <p:sldId id="289" r:id="rId82"/>
    <p:sldId id="291" r:id="rId83"/>
    <p:sldId id="292" r:id="rId84"/>
    <p:sldId id="294" r:id="rId85"/>
    <p:sldId id="341" r:id="rId86"/>
    <p:sldId id="295" r:id="rId87"/>
    <p:sldId id="296" r:id="rId88"/>
    <p:sldId id="333" r:id="rId89"/>
    <p:sldId id="297" r:id="rId90"/>
    <p:sldId id="298" r:id="rId91"/>
    <p:sldId id="351" r:id="rId92"/>
    <p:sldId id="299" r:id="rId93"/>
    <p:sldId id="301" r:id="rId94"/>
    <p:sldId id="302" r:id="rId95"/>
    <p:sldId id="303" r:id="rId96"/>
    <p:sldId id="343" r:id="rId97"/>
    <p:sldId id="304" r:id="rId98"/>
    <p:sldId id="305" r:id="rId99"/>
    <p:sldId id="335" r:id="rId100"/>
    <p:sldId id="306" r:id="rId101"/>
    <p:sldId id="345" r:id="rId102"/>
    <p:sldId id="339" r:id="rId103"/>
    <p:sldId id="307" r:id="rId104"/>
    <p:sldId id="352" r:id="rId105"/>
    <p:sldId id="336" r:id="rId106"/>
    <p:sldId id="308" r:id="rId107"/>
    <p:sldId id="309" r:id="rId108"/>
    <p:sldId id="290" r:id="rId109"/>
    <p:sldId id="293" r:id="rId110"/>
    <p:sldId id="310" r:id="rId111"/>
    <p:sldId id="311" r:id="rId112"/>
    <p:sldId id="312" r:id="rId113"/>
    <p:sldId id="313" r:id="rId114"/>
    <p:sldId id="314" r:id="rId115"/>
    <p:sldId id="315" r:id="rId116"/>
    <p:sldId id="316" r:id="rId117"/>
    <p:sldId id="317" r:id="rId118"/>
    <p:sldId id="344" r:id="rId119"/>
    <p:sldId id="353" r:id="rId120"/>
    <p:sldId id="340" r:id="rId121"/>
    <p:sldId id="334" r:id="rId122"/>
    <p:sldId id="319" r:id="rId123"/>
    <p:sldId id="321" r:id="rId124"/>
    <p:sldId id="320" r:id="rId125"/>
    <p:sldId id="348" r:id="rId126"/>
    <p:sldId id="378" r:id="rId127"/>
    <p:sldId id="379" r:id="rId128"/>
    <p:sldId id="380" r:id="rId129"/>
    <p:sldId id="381" r:id="rId130"/>
    <p:sldId id="382" r:id="rId131"/>
    <p:sldId id="383" r:id="rId132"/>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61" autoAdjust="0"/>
    <p:restoredTop sz="82679" autoAdjust="0"/>
  </p:normalViewPr>
  <p:slideViewPr>
    <p:cSldViewPr snapToGrid="0">
      <p:cViewPr>
        <p:scale>
          <a:sx n="100" d="100"/>
          <a:sy n="100" d="100"/>
        </p:scale>
        <p:origin x="2502" y="558"/>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241734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123</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124</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4112379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6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
        <p:nvSpPr>
          <p:cNvPr id="6" name="Rectangle 5"/>
          <p:cNvSpPr/>
          <p:nvPr/>
        </p:nvSpPr>
        <p:spPr>
          <a:xfrm>
            <a:off x="7859328" y="3222605"/>
            <a:ext cx="827471"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6982163"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5902906" y="3222605"/>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73342"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660" y="237371"/>
            <a:ext cx="4189180" cy="422542"/>
          </a:xfrm>
        </p:spPr>
        <p:txBody>
          <a:bodyPr/>
          <a:lstStyle/>
          <a:p>
            <a:r>
              <a:rPr lang="en-US" dirty="0" smtClean="0"/>
              <a:t>Parenting Geek Out</a:t>
            </a:r>
            <a:endParaRPr lang="en-US" dirty="0"/>
          </a:p>
        </p:txBody>
      </p:sp>
      <p:sp>
        <p:nvSpPr>
          <p:cNvPr id="7" name="Content Placeholder 6"/>
          <p:cNvSpPr>
            <a:spLocks noGrp="1"/>
          </p:cNvSpPr>
          <p:nvPr>
            <p:ph sz="half" idx="1"/>
          </p:nvPr>
        </p:nvSpPr>
        <p:spPr/>
        <p:txBody>
          <a:bodyPr/>
          <a:lstStyle/>
          <a:p>
            <a:r>
              <a:rPr lang="en-US" dirty="0" smtClean="0"/>
              <a:t>Self closing strollers with phone charger, and wheels which generate power</a:t>
            </a:r>
          </a:p>
          <a:p>
            <a:r>
              <a:rPr lang="en-US" dirty="0" smtClean="0"/>
              <a:t>Self warming bottles</a:t>
            </a:r>
          </a:p>
          <a:p>
            <a:r>
              <a:rPr lang="en-US" dirty="0" smtClean="0"/>
              <a:t>Your own ultrasound, works with smart phone</a:t>
            </a:r>
          </a:p>
          <a:p>
            <a:r>
              <a:rPr lang="en-US" dirty="0" smtClean="0"/>
              <a:t>Baby monitor with pulse oximetry boot, get heart rate and oxygen content of baby</a:t>
            </a:r>
          </a:p>
          <a:p>
            <a:r>
              <a:rPr lang="en-US" dirty="0" smtClean="0"/>
              <a:t>Baby bouncer that moves like a human</a:t>
            </a:r>
          </a:p>
          <a:p>
            <a:r>
              <a:rPr lang="en-US" dirty="0" smtClean="0"/>
              <a:t>Baby monitor which shows video, temperature, humidity, and plays music</a:t>
            </a:r>
          </a:p>
          <a:p>
            <a:r>
              <a:rPr lang="en-US" dirty="0" smtClean="0"/>
              <a:t>Potty which holds IPad to entertain while potty training</a:t>
            </a:r>
          </a:p>
          <a:p>
            <a:r>
              <a:rPr lang="en-US" dirty="0" smtClean="0"/>
              <a:t>Baby band which senses when baby kicks in belly and tweets it out</a:t>
            </a:r>
          </a:p>
          <a:p>
            <a:r>
              <a:rPr lang="en-US" dirty="0" smtClean="0"/>
              <a:t>Hang your baby up like a coat while using the restroom</a:t>
            </a:r>
          </a:p>
          <a:p>
            <a:r>
              <a:rPr lang="en-US" dirty="0" smtClean="0"/>
              <a:t>Bluetooth onesie tells you movement of baby and heart rate</a:t>
            </a:r>
          </a:p>
          <a:p>
            <a:r>
              <a:rPr lang="en-US" dirty="0" smtClean="0"/>
              <a:t>Bluetooth pacifier, get babies temperature and usage</a:t>
            </a:r>
          </a:p>
          <a:p>
            <a:r>
              <a:rPr lang="en-US" dirty="0"/>
              <a:t>Make a Raspberry Pi audio or video monitor</a:t>
            </a:r>
          </a:p>
          <a:p>
            <a:r>
              <a:rPr lang="en-US" dirty="0"/>
              <a:t>Arduino interactive child’s </a:t>
            </a:r>
            <a:r>
              <a:rPr lang="en-US" dirty="0" smtClean="0"/>
              <a:t>mobile</a:t>
            </a:r>
            <a:endParaRPr lang="en-US" dirty="0"/>
          </a:p>
        </p:txBody>
      </p:sp>
      <p:grpSp>
        <p:nvGrpSpPr>
          <p:cNvPr id="11" name="Group 10"/>
          <p:cNvGrpSpPr/>
          <p:nvPr/>
        </p:nvGrpSpPr>
        <p:grpSpPr>
          <a:xfrm>
            <a:off x="-250464" y="-129313"/>
            <a:ext cx="1415328" cy="1105292"/>
            <a:chOff x="-151032" y="81958"/>
            <a:chExt cx="1415328" cy="1105292"/>
          </a:xfrm>
        </p:grpSpPr>
        <p:sp>
          <p:nvSpPr>
            <p:cNvPr id="5" name="Oval 4"/>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151032" y="81958"/>
              <a:ext cx="1415328" cy="110529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840" y="202713"/>
            <a:ext cx="2890977" cy="4081820"/>
          </a:xfrm>
          <a:prstGeom prst="rect">
            <a:avLst/>
          </a:prstGeom>
        </p:spPr>
      </p:pic>
    </p:spTree>
    <p:extLst>
      <p:ext uri="{BB962C8B-B14F-4D97-AF65-F5344CB8AC3E}">
        <p14:creationId xmlns:p14="http://schemas.microsoft.com/office/powerpoint/2010/main" val="1624337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283903"/>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90562"/>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Get Organized</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849168"/>
            <a:chOff x="384019" y="877452"/>
            <a:chExt cx="2617799" cy="2849168"/>
          </a:xfrm>
        </p:grpSpPr>
        <p:grpSp>
          <p:nvGrpSpPr>
            <p:cNvPr id="7" name="Group 6"/>
            <p:cNvGrpSpPr/>
            <p:nvPr/>
          </p:nvGrpSpPr>
          <p:grpSpPr>
            <a:xfrm>
              <a:off x="434806" y="877452"/>
              <a:ext cx="2536223" cy="1395879"/>
              <a:chOff x="434806" y="877452"/>
              <a:chExt cx="2536223" cy="1395879"/>
            </a:xfrm>
          </p:grpSpPr>
          <p:sp>
            <p:nvSpPr>
              <p:cNvPr id="9" name="TextBox 8"/>
              <p:cNvSpPr txBox="1"/>
              <p:nvPr/>
            </p:nvSpPr>
            <p:spPr>
              <a:xfrm>
                <a:off x="831273" y="1196113"/>
                <a:ext cx="2139756" cy="107721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 after 12 months</a:t>
                </a:r>
              </a:p>
              <a:p>
                <a:pPr marL="171450" indent="-171450">
                  <a:buFont typeface="Arial" panose="020B0604020202020204" pitchFamily="34" charset="0"/>
                  <a:buChar char="•"/>
                </a:pPr>
                <a:r>
                  <a:rPr lang="en-US" sz="1100" dirty="0">
                    <a:latin typeface="Roboto Light"/>
                    <a:cs typeface="Roboto Light"/>
                  </a:rPr>
                  <a:t>M</a:t>
                </a:r>
                <a:r>
                  <a:rPr lang="en-US" sz="1100" dirty="0" smtClean="0">
                    <a:latin typeface="Roboto Light"/>
                    <a:cs typeface="Roboto Light"/>
                  </a:rPr>
                  <a:t>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1100" dirty="0" smtClean="0">
                    <a:latin typeface="Roboto Light"/>
                    <a:cs typeface="Roboto Light"/>
                  </a:rPr>
                  <a:t>Paternity leave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88102"/>
              <a:chOff x="385559" y="877452"/>
              <a:chExt cx="2585470" cy="1088102"/>
            </a:xfrm>
          </p:grpSpPr>
          <p:sp>
            <p:nvSpPr>
              <p:cNvPr id="188" name="TextBox 187"/>
              <p:cNvSpPr txBox="1"/>
              <p:nvPr/>
            </p:nvSpPr>
            <p:spPr>
              <a:xfrm>
                <a:off x="831273" y="1196113"/>
                <a:ext cx="213975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Form </a:t>
                </a:r>
                <a:r>
                  <a:rPr lang="en-US" sz="1100" dirty="0" smtClean="0">
                    <a:latin typeface="Roboto Light"/>
                    <a:cs typeface="Roboto Light"/>
                  </a:rPr>
                  <a:t>with </a:t>
                </a:r>
                <a:r>
                  <a:rPr lang="en-US" sz="1100" dirty="0">
                    <a:latin typeface="Roboto Light"/>
                    <a:cs typeface="Roboto Light"/>
                  </a:rPr>
                  <a:t>coworkers </a:t>
                </a:r>
              </a:p>
              <a:p>
                <a:pPr marL="171450" indent="-171450">
                  <a:buFont typeface="Arial" panose="020B0604020202020204" pitchFamily="34" charset="0"/>
                  <a:buChar char="•"/>
                </a:pPr>
                <a:r>
                  <a:rPr lang="en-US" sz="1100" dirty="0">
                    <a:latin typeface="Roboto Light"/>
                    <a:cs typeface="Roboto Light"/>
                  </a:rPr>
                  <a:t>Create good will</a:t>
                </a:r>
              </a:p>
              <a:p>
                <a:pPr marL="171450" indent="-171450">
                  <a:buFont typeface="Arial" panose="020B0604020202020204" pitchFamily="34" charset="0"/>
                  <a:buChar char="•"/>
                </a:pPr>
                <a:r>
                  <a:rPr lang="en-US" sz="1100" dirty="0">
                    <a:latin typeface="Roboto Light"/>
                    <a:cs typeface="Roboto Light"/>
                  </a:rPr>
                  <a:t>Lean on people while sleep deprived</a:t>
                </a:r>
                <a:endParaRPr lang="en-US" sz="1100" dirty="0">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endParaRPr lang="en-US" sz="1100" dirty="0">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endParaRPr lang="en-US" sz="1100" dirty="0">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00750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419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419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419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00750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419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00750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00750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914400" y="258228"/>
            <a:ext cx="8229600" cy="422542"/>
          </a:xfrm>
        </p:spPr>
        <p:txBody>
          <a:bodyPr>
            <a:normAutofit/>
          </a:bodyPr>
          <a:lstStyle/>
          <a:p>
            <a:r>
              <a:rPr lang="en-US" dirty="0"/>
              <a:t>Staging </a:t>
            </a:r>
            <a:r>
              <a:rPr lang="en-US" dirty="0" smtClean="0"/>
              <a:t>Content</a:t>
            </a:r>
            <a:endParaRPr lang="en-US" dirty="0"/>
          </a:p>
        </p:txBody>
      </p:sp>
      <p:sp>
        <p:nvSpPr>
          <p:cNvPr id="72" name="Text Placeholder 71"/>
          <p:cNvSpPr>
            <a:spLocks noGrp="1"/>
          </p:cNvSpPr>
          <p:nvPr>
            <p:ph type="body" sz="quarter" idx="13"/>
          </p:nvPr>
        </p:nvSpPr>
        <p:spPr>
          <a:xfrm>
            <a:off x="458611" y="2085974"/>
            <a:ext cx="5480334" cy="2112087"/>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dirty="0">
              <a:solidFill>
                <a:schemeClr val="bg1"/>
              </a:solidFill>
              <a:latin typeface="FontAwesome" pitchFamily="2" charset="0"/>
            </a:endParaRP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8431" y="-81244"/>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99" name="Title 98"/>
          <p:cNvSpPr>
            <a:spLocks noGrp="1"/>
          </p:cNvSpPr>
          <p:nvPr>
            <p:ph type="title"/>
          </p:nvPr>
        </p:nvSpPr>
        <p:spPr>
          <a:xfrm>
            <a:off x="914400" y="263166"/>
            <a:ext cx="8229600" cy="422542"/>
          </a:xfrm>
        </p:spPr>
        <p:txBody>
          <a:bodyPr anchor="t">
            <a:normAutofit fontScale="90000"/>
          </a:bodyPr>
          <a:lstStyle/>
          <a:p>
            <a:r>
              <a:rPr lang="en-US" dirty="0"/>
              <a:t>Consuming Staged Content</a:t>
            </a:r>
            <a:br>
              <a:rPr lang="en-US" dirty="0"/>
            </a:b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p:txBody>
          <a:bodyPr/>
          <a:lstStyle/>
          <a:p>
            <a:r>
              <a:rPr lang="en-US" dirty="0" smtClean="0"/>
              <a:t>American Academy of Pediatrics recommendations for screen time and why</a:t>
            </a:r>
          </a:p>
          <a:p>
            <a:pPr lvl="1"/>
            <a:r>
              <a:rPr lang="en-US" dirty="0" smtClean="0"/>
              <a:t>No more than 2 </a:t>
            </a:r>
            <a:r>
              <a:rPr lang="en-US" smtClean="0"/>
              <a:t>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02" y="93893"/>
            <a:ext cx="3216342" cy="470429"/>
          </a:xfrm>
        </p:spPr>
        <p:txBody>
          <a:bodyPr/>
          <a:lstStyle/>
          <a:p>
            <a:r>
              <a:rPr lang="en-US" dirty="0" smtClean="0"/>
              <a:t>Outline</a:t>
            </a:r>
            <a:endParaRPr lang="en-US" b="0" dirty="0"/>
          </a:p>
        </p:txBody>
      </p:sp>
      <p:sp>
        <p:nvSpPr>
          <p:cNvPr id="152" name="Shape 8841"/>
          <p:cNvSpPr/>
          <p:nvPr/>
        </p:nvSpPr>
        <p:spPr>
          <a:xfrm>
            <a:off x="1374771" y="1298102"/>
            <a:ext cx="254895" cy="327259"/>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400" dirty="0">
              <a:solidFill>
                <a:schemeClr val="tx2"/>
              </a:solidFill>
            </a:endParaRPr>
          </a:p>
        </p:txBody>
      </p:sp>
      <p:sp>
        <p:nvSpPr>
          <p:cNvPr id="62" name="TextBox 61"/>
          <p:cNvSpPr txBox="1"/>
          <p:nvPr/>
        </p:nvSpPr>
        <p:spPr>
          <a:xfrm>
            <a:off x="980602" y="597208"/>
            <a:ext cx="6770434" cy="3554809"/>
          </a:xfrm>
          <a:prstGeom prst="rect">
            <a:avLst/>
          </a:prstGeom>
          <a:solidFill>
            <a:schemeClr val="bg2"/>
          </a:solidFill>
        </p:spPr>
        <p:txBody>
          <a:bodyPr wrap="square" lIns="1097280" tIns="45715" rIns="91430" bIns="45715" rtlCol="0">
            <a:spAutoFit/>
          </a:bodyPr>
          <a:lstStyle/>
          <a:p>
            <a:pPr>
              <a:lnSpc>
                <a:spcPct val="250000"/>
              </a:lnSpc>
            </a:pPr>
            <a:r>
              <a:rPr lang="en-US" dirty="0" smtClean="0">
                <a:solidFill>
                  <a:schemeClr val="bg1">
                    <a:lumMod val="50000"/>
                  </a:schemeClr>
                </a:solidFill>
                <a:latin typeface="Roboto Light"/>
                <a:cs typeface="Roboto Light"/>
              </a:rPr>
              <a:t>Bio</a:t>
            </a:r>
          </a:p>
          <a:p>
            <a:pPr>
              <a:lnSpc>
                <a:spcPct val="250000"/>
              </a:lnSpc>
            </a:pPr>
            <a:r>
              <a:rPr lang="en-US" dirty="0" smtClean="0">
                <a:solidFill>
                  <a:schemeClr val="bg1">
                    <a:lumMod val="50000"/>
                  </a:schemeClr>
                </a:solidFill>
                <a:latin typeface="Roboto Light"/>
              </a:rPr>
              <a:t>T</a:t>
            </a:r>
            <a:r>
              <a:rPr lang="en-US" dirty="0" smtClean="0">
                <a:solidFill>
                  <a:schemeClr val="bg1">
                    <a:lumMod val="50000"/>
                  </a:schemeClr>
                </a:solidFill>
                <a:latin typeface="Roboto Light"/>
                <a:cs typeface="Roboto Light"/>
              </a:rPr>
              <a:t>he Baby</a:t>
            </a:r>
          </a:p>
          <a:p>
            <a:pPr>
              <a:lnSpc>
                <a:spcPct val="250000"/>
              </a:lnSpc>
            </a:pPr>
            <a:r>
              <a:rPr lang="en-US" dirty="0" smtClean="0">
                <a:solidFill>
                  <a:schemeClr val="bg1">
                    <a:lumMod val="50000"/>
                  </a:schemeClr>
                </a:solidFill>
                <a:latin typeface="Roboto Light"/>
                <a:cs typeface="Roboto Light"/>
              </a:rPr>
              <a:t>Career</a:t>
            </a:r>
          </a:p>
          <a:p>
            <a:pPr>
              <a:lnSpc>
                <a:spcPct val="250000"/>
              </a:lnSpc>
            </a:pPr>
            <a:r>
              <a:rPr lang="en-US" dirty="0" smtClean="0">
                <a:solidFill>
                  <a:schemeClr val="bg1">
                    <a:lumMod val="50000"/>
                  </a:schemeClr>
                </a:solidFill>
                <a:latin typeface="Roboto Light"/>
                <a:cs typeface="Roboto Light"/>
              </a:rPr>
              <a:t>Kids &amp;Technology</a:t>
            </a:r>
          </a:p>
          <a:p>
            <a:pPr>
              <a:lnSpc>
                <a:spcPct val="250000"/>
              </a:lnSpc>
            </a:pPr>
            <a:r>
              <a:rPr lang="en-US" dirty="0" smtClean="0">
                <a:solidFill>
                  <a:schemeClr val="bg1">
                    <a:lumMod val="50000"/>
                  </a:schemeClr>
                </a:solidFill>
                <a:latin typeface="Roboto Light"/>
                <a:cs typeface="Roboto Light"/>
              </a:rPr>
              <a:t>Resources</a:t>
            </a:r>
            <a:endParaRPr lang="en-US" dirty="0">
              <a:solidFill>
                <a:schemeClr val="bg1">
                  <a:lumMod val="50000"/>
                </a:schemeClr>
              </a:solidFill>
              <a:latin typeface="Roboto Light"/>
              <a:cs typeface="Roboto Light"/>
            </a:endParaRPr>
          </a:p>
        </p:txBody>
      </p:sp>
      <p:grpSp>
        <p:nvGrpSpPr>
          <p:cNvPr id="24" name="Group 23"/>
          <p:cNvGrpSpPr/>
          <p:nvPr/>
        </p:nvGrpSpPr>
        <p:grpSpPr>
          <a:xfrm>
            <a:off x="1279054" y="756180"/>
            <a:ext cx="606984" cy="606971"/>
            <a:chOff x="349536" y="285751"/>
            <a:chExt cx="606984" cy="606971"/>
          </a:xfrm>
        </p:grpSpPr>
        <p:grpSp>
          <p:nvGrpSpPr>
            <p:cNvPr id="5" name="Group 4"/>
            <p:cNvGrpSpPr/>
            <p:nvPr/>
          </p:nvGrpSpPr>
          <p:grpSpPr>
            <a:xfrm>
              <a:off x="349536" y="285751"/>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4"/>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Shape 8841"/>
            <p:cNvSpPr/>
            <p:nvPr/>
          </p:nvSpPr>
          <p:spPr>
            <a:xfrm>
              <a:off x="423541" y="389311"/>
              <a:ext cx="446332" cy="35931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endParaRPr lang="en-US" sz="1600" dirty="0">
                <a:solidFill>
                  <a:schemeClr val="tx2"/>
                </a:solidFill>
              </a:endParaRPr>
            </a:p>
          </p:txBody>
        </p:sp>
      </p:grpSp>
      <p:grpSp>
        <p:nvGrpSpPr>
          <p:cNvPr id="11" name="Group 10"/>
          <p:cNvGrpSpPr/>
          <p:nvPr/>
        </p:nvGrpSpPr>
        <p:grpSpPr>
          <a:xfrm>
            <a:off x="1279697" y="1440106"/>
            <a:ext cx="606971" cy="606984"/>
            <a:chOff x="3124571" y="1558155"/>
            <a:chExt cx="606971" cy="606984"/>
          </a:xfrm>
        </p:grpSpPr>
        <p:grpSp>
          <p:nvGrpSpPr>
            <p:cNvPr id="123" name="Group 122"/>
            <p:cNvGrpSpPr/>
            <p:nvPr/>
          </p:nvGrpSpPr>
          <p:grpSpPr>
            <a:xfrm rot="5400000">
              <a:off x="3124565" y="1558161"/>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8" name="Shape 8841"/>
            <p:cNvSpPr/>
            <p:nvPr/>
          </p:nvSpPr>
          <p:spPr>
            <a:xfrm>
              <a:off x="3193427" y="1609787"/>
              <a:ext cx="478074" cy="50371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latin typeface="baby icons" panose="02000500000000000000" pitchFamily="2" charset="0"/>
                </a:rPr>
                <a:t>&gt;</a:t>
              </a:r>
              <a:endParaRPr lang="en-US" sz="1400" dirty="0">
                <a:solidFill>
                  <a:srgbClr val="A0A0A3"/>
                </a:solidFill>
              </a:endParaRPr>
            </a:p>
          </p:txBody>
        </p:sp>
      </p:grpSp>
      <p:grpSp>
        <p:nvGrpSpPr>
          <p:cNvPr id="25" name="Group 24"/>
          <p:cNvGrpSpPr/>
          <p:nvPr/>
        </p:nvGrpSpPr>
        <p:grpSpPr>
          <a:xfrm>
            <a:off x="1285333" y="2124045"/>
            <a:ext cx="606971" cy="606984"/>
            <a:chOff x="1028961" y="2124045"/>
            <a:chExt cx="606971" cy="606984"/>
          </a:xfrm>
        </p:grpSpPr>
        <p:grpSp>
          <p:nvGrpSpPr>
            <p:cNvPr id="114" name="Group 113"/>
            <p:cNvGrpSpPr/>
            <p:nvPr/>
          </p:nvGrpSpPr>
          <p:grpSpPr>
            <a:xfrm rot="5400000">
              <a:off x="1028955" y="2124051"/>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9" name="Shape 8841"/>
            <p:cNvSpPr/>
            <p:nvPr/>
          </p:nvSpPr>
          <p:spPr>
            <a:xfrm>
              <a:off x="1083667" y="2243609"/>
              <a:ext cx="502270" cy="39804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3"/>
                  </a:solidFill>
                </a:rPr>
                <a:t></a:t>
              </a:r>
            </a:p>
          </p:txBody>
        </p:sp>
      </p:grpSp>
      <p:grpSp>
        <p:nvGrpSpPr>
          <p:cNvPr id="13" name="Group 12"/>
          <p:cNvGrpSpPr/>
          <p:nvPr/>
        </p:nvGrpSpPr>
        <p:grpSpPr>
          <a:xfrm>
            <a:off x="1279697" y="2807984"/>
            <a:ext cx="606971" cy="606984"/>
            <a:chOff x="1414491" y="3005582"/>
            <a:chExt cx="606971" cy="606984"/>
          </a:xfrm>
        </p:grpSpPr>
        <p:grpSp>
          <p:nvGrpSpPr>
            <p:cNvPr id="132" name="Group 131"/>
            <p:cNvGrpSpPr/>
            <p:nvPr/>
          </p:nvGrpSpPr>
          <p:grpSpPr>
            <a:xfrm rot="5400000">
              <a:off x="1414485" y="3005588"/>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0" name="Shape 8841"/>
            <p:cNvSpPr/>
            <p:nvPr/>
          </p:nvSpPr>
          <p:spPr>
            <a:xfrm>
              <a:off x="1513335" y="3035462"/>
              <a:ext cx="409827" cy="54578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4"/>
                  </a:solidFill>
                </a:rPr>
                <a:t></a:t>
              </a:r>
              <a:endParaRPr lang="en-US" sz="1400" dirty="0">
                <a:solidFill>
                  <a:schemeClr val="accent4"/>
                </a:solidFill>
              </a:endParaRPr>
            </a:p>
          </p:txBody>
        </p:sp>
      </p:grpSp>
      <p:grpSp>
        <p:nvGrpSpPr>
          <p:cNvPr id="14" name="Group 13"/>
          <p:cNvGrpSpPr/>
          <p:nvPr/>
        </p:nvGrpSpPr>
        <p:grpSpPr>
          <a:xfrm>
            <a:off x="1284241" y="3491924"/>
            <a:ext cx="606984" cy="606971"/>
            <a:chOff x="1104445" y="1560686"/>
            <a:chExt cx="606984" cy="606971"/>
          </a:xfrm>
        </p:grpSpPr>
        <p:grpSp>
          <p:nvGrpSpPr>
            <p:cNvPr id="4" name="Group 3"/>
            <p:cNvGrpSpPr/>
            <p:nvPr/>
          </p:nvGrpSpPr>
          <p:grpSpPr>
            <a:xfrm>
              <a:off x="1104445" y="1560686"/>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1" name="Shape 8841"/>
            <p:cNvSpPr/>
            <p:nvPr/>
          </p:nvSpPr>
          <p:spPr>
            <a:xfrm>
              <a:off x="1217330" y="1668449"/>
              <a:ext cx="390881" cy="39144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600" dirty="0">
                <a:solidFill>
                  <a:schemeClr val="accent5"/>
                </a:solidFill>
              </a:endParaRPr>
            </a:p>
          </p:txBody>
        </p:sp>
      </p:grpSp>
    </p:spTree>
    <p:extLst>
      <p:ext uri="{BB962C8B-B14F-4D97-AF65-F5344CB8AC3E}">
        <p14:creationId xmlns:p14="http://schemas.microsoft.com/office/powerpoint/2010/main" val="1654821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6600" dirty="0">
              <a:solidFill>
                <a:schemeClr val="bg1"/>
              </a:solidFill>
            </a:endParaRP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endParaRPr lang="en-US" sz="4000" dirty="0"/>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12076</TotalTime>
  <Words>12378</Words>
  <Application>Microsoft Office PowerPoint</Application>
  <PresentationFormat>On-screen Show (16:9)</PresentationFormat>
  <Paragraphs>1818</Paragraphs>
  <Slides>128</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128</vt:i4>
      </vt:variant>
    </vt:vector>
  </HeadingPairs>
  <TitlesOfParts>
    <vt:vector size="140"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vt:lpstr>
      <vt:lpstr>Career</vt:lpstr>
      <vt:lpstr>Planning</vt:lpstr>
      <vt:lpstr>Plan for the arrival</vt:lpstr>
      <vt:lpstr>Get Organized</vt:lpstr>
      <vt:lpstr>Organizational Ideas and Tools</vt:lpstr>
      <vt:lpstr>Workflow of a day using apps</vt:lpstr>
      <vt:lpstr>Staying Current</vt:lpstr>
      <vt:lpstr>Staying Current</vt:lpstr>
      <vt:lpstr>Staging Content</vt:lpstr>
      <vt:lpstr>Consuming Staged Content </vt:lpstr>
      <vt:lpstr>Kids &amp; Technology</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589</cp:revision>
  <dcterms:created xsi:type="dcterms:W3CDTF">2010-04-12T23:12:02Z</dcterms:created>
  <dcterms:modified xsi:type="dcterms:W3CDTF">2015-04-20T17:36:02Z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